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handoutMasterIdLst>
    <p:handoutMasterId r:id="rId83"/>
  </p:handoutMasterIdLst>
  <p:sldIdLst>
    <p:sldId id="257" r:id="rId2"/>
    <p:sldId id="258" r:id="rId3"/>
    <p:sldId id="261" r:id="rId4"/>
    <p:sldId id="337" r:id="rId5"/>
    <p:sldId id="259" r:id="rId6"/>
    <p:sldId id="332" r:id="rId7"/>
    <p:sldId id="333" r:id="rId8"/>
    <p:sldId id="334" r:id="rId9"/>
    <p:sldId id="335" r:id="rId10"/>
    <p:sldId id="336" r:id="rId11"/>
    <p:sldId id="260" r:id="rId12"/>
    <p:sldId id="262" r:id="rId13"/>
    <p:sldId id="275" r:id="rId14"/>
    <p:sldId id="267" r:id="rId15"/>
    <p:sldId id="263" r:id="rId16"/>
    <p:sldId id="265" r:id="rId17"/>
    <p:sldId id="264" r:id="rId18"/>
    <p:sldId id="266" r:id="rId19"/>
    <p:sldId id="268" r:id="rId20"/>
    <p:sldId id="269" r:id="rId21"/>
    <p:sldId id="270" r:id="rId22"/>
    <p:sldId id="288" r:id="rId23"/>
    <p:sldId id="271" r:id="rId24"/>
    <p:sldId id="272" r:id="rId25"/>
    <p:sldId id="276" r:id="rId26"/>
    <p:sldId id="277" r:id="rId27"/>
    <p:sldId id="273" r:id="rId28"/>
    <p:sldId id="278" r:id="rId29"/>
    <p:sldId id="279" r:id="rId30"/>
    <p:sldId id="280" r:id="rId31"/>
    <p:sldId id="281" r:id="rId32"/>
    <p:sldId id="282" r:id="rId33"/>
    <p:sldId id="284" r:id="rId34"/>
    <p:sldId id="274" r:id="rId35"/>
    <p:sldId id="285" r:id="rId36"/>
    <p:sldId id="283" r:id="rId37"/>
    <p:sldId id="287" r:id="rId38"/>
    <p:sldId id="327" r:id="rId39"/>
    <p:sldId id="292" r:id="rId40"/>
    <p:sldId id="289" r:id="rId41"/>
    <p:sldId id="290" r:id="rId42"/>
    <p:sldId id="291" r:id="rId43"/>
    <p:sldId id="307" r:id="rId44"/>
    <p:sldId id="328" r:id="rId45"/>
    <p:sldId id="293" r:id="rId46"/>
    <p:sldId id="295" r:id="rId47"/>
    <p:sldId id="294" r:id="rId48"/>
    <p:sldId id="296" r:id="rId49"/>
    <p:sldId id="320" r:id="rId50"/>
    <p:sldId id="297" r:id="rId51"/>
    <p:sldId id="299" r:id="rId52"/>
    <p:sldId id="300" r:id="rId53"/>
    <p:sldId id="301" r:id="rId54"/>
    <p:sldId id="302" r:id="rId55"/>
    <p:sldId id="303" r:id="rId56"/>
    <p:sldId id="298" r:id="rId57"/>
    <p:sldId id="304" r:id="rId58"/>
    <p:sldId id="305" r:id="rId59"/>
    <p:sldId id="306" r:id="rId60"/>
    <p:sldId id="329" r:id="rId61"/>
    <p:sldId id="308" r:id="rId62"/>
    <p:sldId id="309" r:id="rId63"/>
    <p:sldId id="310" r:id="rId64"/>
    <p:sldId id="311" r:id="rId65"/>
    <p:sldId id="330" r:id="rId66"/>
    <p:sldId id="312" r:id="rId67"/>
    <p:sldId id="313" r:id="rId68"/>
    <p:sldId id="321" r:id="rId69"/>
    <p:sldId id="314" r:id="rId70"/>
    <p:sldId id="315" r:id="rId71"/>
    <p:sldId id="316" r:id="rId72"/>
    <p:sldId id="317" r:id="rId73"/>
    <p:sldId id="324" r:id="rId74"/>
    <p:sldId id="325" r:id="rId75"/>
    <p:sldId id="331" r:id="rId76"/>
    <p:sldId id="319" r:id="rId77"/>
    <p:sldId id="322" r:id="rId78"/>
    <p:sldId id="323" r:id="rId79"/>
    <p:sldId id="338" r:id="rId80"/>
    <p:sldId id="326" r:id="rId8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53626" autoAdjust="0"/>
    <p:restoredTop sz="94662" autoAdjust="0"/>
  </p:normalViewPr>
  <p:slideViewPr>
    <p:cSldViewPr>
      <p:cViewPr varScale="1">
        <p:scale>
          <a:sx n="70" d="100"/>
          <a:sy n="70" d="100"/>
        </p:scale>
        <p:origin x="114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218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146"/>
    </p:cViewPr>
  </p:sorterViewPr>
  <p:notesViewPr>
    <p:cSldViewPr>
      <p:cViewPr varScale="1">
        <p:scale>
          <a:sx n="55" d="100"/>
          <a:sy n="55" d="100"/>
        </p:scale>
        <p:origin x="-84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38FF2-E28A-4E7D-A909-793829AE7D96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52BEA-7CC9-4D06-A3B0-8CB73D795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5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19572-9547-4BCA-B78F-5A50848AD201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2F072-A6AE-4D15-BC2D-53C1249F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2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542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0"/>
            <a:ext cx="7772400" cy="1335081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67001"/>
            <a:ext cx="6400800" cy="11049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85850"/>
            <a:ext cx="2057400" cy="3365500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85850"/>
            <a:ext cx="6019800" cy="3365501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35524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9" y="3152694"/>
            <a:ext cx="2876429" cy="535520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3056467"/>
            <a:ext cx="5544515" cy="637604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3065672"/>
            <a:ext cx="5467980" cy="580704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3055631"/>
            <a:ext cx="3308000" cy="488662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3043916"/>
            <a:ext cx="8723376" cy="997406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1847670"/>
            <a:ext cx="7772400" cy="1143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078086"/>
            <a:ext cx="6417734" cy="70485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009394"/>
            <a:ext cx="3822192" cy="2585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09394"/>
            <a:ext cx="3822192" cy="2585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3" y="2571751"/>
            <a:ext cx="3820055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71751"/>
            <a:ext cx="3822192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7406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686050"/>
            <a:ext cx="3352800" cy="142875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1714500"/>
            <a:ext cx="3352800" cy="939546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371600"/>
            <a:ext cx="3904076" cy="28575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6" y="254000"/>
            <a:ext cx="3812645" cy="1822451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4" y="2089150"/>
            <a:ext cx="3818467" cy="18161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028700"/>
            <a:ext cx="3566160" cy="219456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185166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259572"/>
            <a:ext cx="8723376" cy="997406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4687623"/>
            <a:ext cx="378669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7ABBF27-1B80-49FE-89B4-01E73AA5D712}" type="datetimeFigureOut">
              <a:rPr lang="en-US" smtClean="0"/>
              <a:t>05-Jan-24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9" y="4687623"/>
            <a:ext cx="378669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4687623"/>
            <a:ext cx="11618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1B2A194E-F7BF-4F85-97A1-64F60DB1DB0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8" y="2006600"/>
            <a:ext cx="7408333" cy="258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eloper.com/" TargetMode="External"/><Relationship Id="rId2" Type="http://schemas.openxmlformats.org/officeDocument/2006/relationships/hyperlink" Target="http://www.tutorialpoint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0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0033" y="2628901"/>
            <a:ext cx="7620000" cy="2362200"/>
          </a:xfrm>
          <a:ln>
            <a:noFill/>
          </a:ln>
        </p:spPr>
        <p:txBody>
          <a:bodyPr>
            <a:normAutofit fontScale="70000" lnSpcReduction="20000"/>
          </a:bodyPr>
          <a:lstStyle/>
          <a:p>
            <a:r>
              <a:rPr lang="en-US" sz="3800" b="1" dirty="0">
                <a:solidFill>
                  <a:srgbClr val="C00000"/>
                </a:solidFill>
              </a:rPr>
              <a:t>  </a:t>
            </a:r>
            <a:r>
              <a:rPr lang="en-US" sz="3800" b="1" dirty="0" smtClean="0">
                <a:solidFill>
                  <a:srgbClr val="C00000"/>
                </a:solidFill>
              </a:rPr>
              <a:t>                     by</a:t>
            </a:r>
            <a:endParaRPr lang="en-US" sz="3800" b="1" dirty="0">
              <a:solidFill>
                <a:srgbClr val="C00000"/>
              </a:solidFill>
            </a:endParaRPr>
          </a:p>
          <a:p>
            <a:r>
              <a:rPr lang="en-US" sz="3800" b="1" dirty="0">
                <a:solidFill>
                  <a:srgbClr val="C00000"/>
                </a:solidFill>
              </a:rPr>
              <a:t>    </a:t>
            </a:r>
            <a:r>
              <a:rPr lang="en-US" sz="3800" b="1" dirty="0" smtClean="0">
                <a:solidFill>
                  <a:srgbClr val="C00000"/>
                </a:solidFill>
              </a:rPr>
              <a:t>                  </a:t>
            </a:r>
            <a:r>
              <a:rPr lang="en-US" sz="38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: RAHATUL ISLAM</a:t>
            </a:r>
          </a:p>
          <a:p>
            <a:r>
              <a:rPr lang="en-US" sz="2700" dirty="0">
                <a:solidFill>
                  <a:schemeClr val="accent1">
                    <a:lumMod val="75000"/>
                  </a:schemeClr>
                </a:solidFill>
              </a:rPr>
              <a:t>                                  </a:t>
            </a:r>
            <a:r>
              <a:rPr lang="en-US" sz="2700" dirty="0">
                <a:solidFill>
                  <a:srgbClr val="002060"/>
                </a:solidFill>
              </a:rPr>
              <a:t>B.Sc. Engineering Dept. of </a:t>
            </a:r>
            <a:r>
              <a:rPr lang="en-US" sz="3400" b="1" i="1" dirty="0" smtClean="0">
                <a:solidFill>
                  <a:srgbClr val="FF25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I</a:t>
            </a:r>
            <a:r>
              <a:rPr lang="en-US" sz="3400" b="1" i="1" dirty="0" smtClean="0">
                <a:solidFill>
                  <a:srgbClr val="5EEC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</a:t>
            </a:r>
            <a:r>
              <a:rPr lang="en-US" sz="3400" b="1" i="1" dirty="0" smtClean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</a:t>
            </a:r>
            <a:r>
              <a:rPr lang="en-US" sz="2800" b="1" i="1" dirty="0" smtClean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US" sz="2700" dirty="0" smtClean="0">
                <a:solidFill>
                  <a:srgbClr val="002060"/>
                </a:solidFill>
              </a:rPr>
              <a:t>at </a:t>
            </a:r>
            <a:r>
              <a:rPr lang="en-US" sz="3400" b="1" i="1" dirty="0" smtClean="0">
                <a:solidFill>
                  <a:srgbClr val="5EEC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</a:t>
            </a:r>
            <a:r>
              <a:rPr lang="en-US" sz="3400" b="1" i="1" dirty="0" smtClean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</a:t>
            </a:r>
            <a:r>
              <a:rPr lang="en-US" sz="3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</a:t>
            </a:r>
            <a:r>
              <a:rPr lang="en-US" sz="3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</a:t>
            </a:r>
            <a:r>
              <a:rPr lang="en-US" sz="2700" b="1" dirty="0" smtClean="0">
                <a:solidFill>
                  <a:schemeClr val="tx1"/>
                </a:solidFill>
              </a:rPr>
              <a:t>.</a:t>
            </a:r>
            <a:endParaRPr lang="en-US" sz="2700" b="1" dirty="0">
              <a:solidFill>
                <a:schemeClr val="tx1"/>
              </a:solidFill>
            </a:endParaRPr>
          </a:p>
          <a:p>
            <a:endParaRPr lang="en-US" sz="2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</a:t>
            </a:r>
          </a:p>
          <a:p>
            <a:r>
              <a:rPr lang="en-US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                     </a:t>
            </a:r>
            <a:r>
              <a:rPr lang="en-US" sz="2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 </a:t>
            </a:r>
            <a:r>
              <a:rPr lang="en-US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Gmail ID : </a:t>
            </a:r>
            <a:r>
              <a:rPr lang="en-US" sz="27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rahatul.ice.09.pust@gmail.com</a:t>
            </a:r>
          </a:p>
          <a:p>
            <a:r>
              <a:rPr lang="en-US" sz="27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                        </a:t>
            </a:r>
            <a:r>
              <a:rPr lang="en-US" sz="27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Mobile </a:t>
            </a:r>
            <a:r>
              <a:rPr lang="en-US" sz="27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 : </a:t>
            </a:r>
            <a:r>
              <a:rPr lang="en-US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01790224950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58922" y="228600"/>
            <a:ext cx="7467600" cy="23431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7904" tIns="43952" rIns="87904" bIns="43952" rtlCol="0" anchor="ctr"/>
          <a:lstStyle/>
          <a:p>
            <a:pPr algn="ctr"/>
            <a:r>
              <a:rPr lang="en-US" sz="8400" b="1" i="1" dirty="0">
                <a:solidFill>
                  <a:srgbClr val="5EEC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</a:t>
            </a:r>
            <a:r>
              <a:rPr lang="en-US" sz="8400" b="1" i="1" dirty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</a:t>
            </a:r>
            <a:r>
              <a:rPr lang="en-US" sz="8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</a:t>
            </a:r>
            <a:r>
              <a:rPr lang="en-US" sz="8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</a:t>
            </a:r>
            <a:r>
              <a:rPr lang="en-US" sz="8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</a:t>
            </a:r>
            <a:r>
              <a:rPr lang="en-US" sz="8400" b="1" i="1" dirty="0">
                <a:solidFill>
                  <a:srgbClr val="FF25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</a:t>
            </a:r>
            <a:r>
              <a:rPr lang="en-US" sz="8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</a:t>
            </a:r>
            <a:r>
              <a:rPr lang="en-US" sz="31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US" sz="4600" b="1" i="1" spc="48" dirty="0" smtClean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</a:t>
            </a:r>
            <a:r>
              <a:rPr lang="en-US" sz="1100" b="1" i="1" spc="48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i="1" spc="4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/>
            </a:r>
            <a:br>
              <a:rPr lang="en-US" b="1" i="1" spc="4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</a:br>
            <a:endParaRPr lang="en-US" sz="4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4" descr="14"/>
          <p:cNvPicPr>
            <a:picLocks noChangeAspect="1" noChangeArrowheads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4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394053">
            <a:off x="549045" y="2331417"/>
            <a:ext cx="2209800" cy="1657350"/>
          </a:xfrm>
          <a:prstGeom prst="rect">
            <a:avLst/>
          </a:prstGeom>
          <a:solidFill>
            <a:schemeClr val="accent1"/>
          </a:solidFill>
          <a:scene3d>
            <a:camera prst="isometricOffAxis1Right"/>
            <a:lightRig rig="threePt" dir="t"/>
          </a:scene3d>
          <a:sp3d extrusionH="76200">
            <a:bevelT prst="artDeco"/>
            <a:extrusionClr>
              <a:schemeClr val="bg1"/>
            </a:extrusionClr>
          </a:sp3d>
        </p:spPr>
      </p:pic>
      <p:sp>
        <p:nvSpPr>
          <p:cNvPr id="9" name="TextBox 8"/>
          <p:cNvSpPr txBox="1"/>
          <p:nvPr/>
        </p:nvSpPr>
        <p:spPr>
          <a:xfrm>
            <a:off x="1905000" y="1910150"/>
            <a:ext cx="6477000" cy="1012092"/>
          </a:xfrm>
          <a:prstGeom prst="rect">
            <a:avLst/>
          </a:prstGeom>
          <a:noFill/>
        </p:spPr>
        <p:txBody>
          <a:bodyPr wrap="square" lIns="87904" tIns="43952" rIns="87904" bIns="43952" rtlCol="0">
            <a:spAutoFit/>
          </a:bodyPr>
          <a:lstStyle/>
          <a:p>
            <a:r>
              <a:rPr lang="en-US" b="1" i="1" spc="4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</a:t>
            </a:r>
            <a:r>
              <a:rPr lang="en-US" sz="4200" b="1" i="1" spc="48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</a:t>
            </a:r>
            <a:r>
              <a:rPr lang="en-US" sz="4200" b="1" i="1" spc="4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</a:t>
            </a:r>
            <a:endParaRPr lang="en-US" sz="4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7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8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8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8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8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View &amp; ViewGroup</a:t>
            </a:r>
            <a:endParaRPr lang="en-US" sz="54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26283" r="2405" b="2563"/>
          <a:stretch/>
        </p:blipFill>
        <p:spPr>
          <a:xfrm>
            <a:off x="13854" y="1962150"/>
            <a:ext cx="9130145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7529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t="26184" r="6526" b="5552"/>
          <a:stretch/>
        </p:blipFill>
        <p:spPr>
          <a:xfrm>
            <a:off x="0" y="1885950"/>
            <a:ext cx="9144000" cy="3257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Fundamentals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50"/>
            <a:ext cx="9144000" cy="3409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50"/>
            <a:ext cx="9144000" cy="3409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50"/>
            <a:ext cx="9144000" cy="3409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50"/>
            <a:ext cx="9144000" cy="3409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50"/>
            <a:ext cx="9144000" cy="3373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50"/>
            <a:ext cx="9144000" cy="3373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49"/>
            <a:ext cx="9144000" cy="3385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244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14317" r="5771" b="23952"/>
          <a:stretch/>
        </p:blipFill>
        <p:spPr>
          <a:xfrm>
            <a:off x="0" y="1809750"/>
            <a:ext cx="9143999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Hint’s Part Two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7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n-US" sz="7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</a:t>
            </a:r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0818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View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12104" r="5568" b="14123"/>
          <a:stretch/>
        </p:blipFill>
        <p:spPr>
          <a:xfrm>
            <a:off x="1" y="1885950"/>
            <a:ext cx="9144000" cy="3259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Text View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" y="1809750"/>
            <a:ext cx="9144000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13315" r="4205" b="14731"/>
          <a:stretch/>
        </p:blipFill>
        <p:spPr>
          <a:xfrm>
            <a:off x="-27709" y="1809750"/>
            <a:ext cx="9144000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62150"/>
            <a:ext cx="9144000" cy="3181350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US" dirty="0"/>
              <a:t>&lt;</a:t>
            </a:r>
            <a:r>
              <a:rPr lang="en-US" b="1" dirty="0"/>
              <a:t>Button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android:id</a:t>
            </a:r>
            <a:r>
              <a:rPr lang="en-US" b="1" dirty="0"/>
              <a:t>="@+id/</a:t>
            </a:r>
            <a:r>
              <a:rPr lang="en-US" b="1" dirty="0" err="1"/>
              <a:t>buttonId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style="@style/</a:t>
            </a:r>
            <a:r>
              <a:rPr lang="en-US" b="1" dirty="0" err="1"/>
              <a:t>Widget.AppCompat.Button.Borderless.Colored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android:layout_width</a:t>
            </a:r>
            <a:r>
              <a:rPr lang="en-US" b="1" dirty="0"/>
              <a:t>="</a:t>
            </a:r>
            <a:r>
              <a:rPr lang="en-US" b="1" dirty="0" err="1"/>
              <a:t>wrap_content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android:layout_height</a:t>
            </a:r>
            <a:r>
              <a:rPr lang="en-US" b="1" dirty="0"/>
              <a:t>="</a:t>
            </a:r>
            <a:r>
              <a:rPr lang="en-US" b="1" dirty="0" err="1"/>
              <a:t>wrap_content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android:background</a:t>
            </a:r>
            <a:r>
              <a:rPr lang="en-US" b="1" dirty="0"/>
              <a:t>="@</a:t>
            </a:r>
            <a:r>
              <a:rPr lang="en-US" b="1" dirty="0" err="1"/>
              <a:t>drawable</a:t>
            </a:r>
            <a:r>
              <a:rPr lang="en-US" b="1" dirty="0"/>
              <a:t>/</a:t>
            </a:r>
            <a:r>
              <a:rPr lang="en-US" b="1" dirty="0" err="1"/>
              <a:t>backgraound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android:padding</a:t>
            </a:r>
            <a:r>
              <a:rPr lang="en-US" b="1" dirty="0"/>
              <a:t>="15dp"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android:text</a:t>
            </a:r>
            <a:r>
              <a:rPr lang="en-US" b="1" dirty="0"/>
              <a:t>="  Call Me"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android:drawableLeft</a:t>
            </a:r>
            <a:r>
              <a:rPr lang="en-US" b="1" dirty="0"/>
              <a:t>="@</a:t>
            </a:r>
            <a:r>
              <a:rPr lang="en-US" b="1" dirty="0" err="1"/>
              <a:t>drawable</a:t>
            </a:r>
            <a:r>
              <a:rPr lang="en-US" b="1" dirty="0"/>
              <a:t>/ic_baseline_call_24"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android:textAppearance</a:t>
            </a:r>
            <a:r>
              <a:rPr lang="en-US" b="1" dirty="0"/>
              <a:t>="@style/</a:t>
            </a:r>
            <a:r>
              <a:rPr lang="en-US" b="1" dirty="0" err="1"/>
              <a:t>TextAppearance.AppCompat.Large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android:textColor</a:t>
            </a:r>
            <a:r>
              <a:rPr lang="en-US" b="1" dirty="0"/>
              <a:t>="@</a:t>
            </a:r>
            <a:r>
              <a:rPr lang="en-US" b="1" dirty="0" err="1"/>
              <a:t>android:color</a:t>
            </a:r>
            <a:r>
              <a:rPr lang="en-US" b="1" dirty="0"/>
              <a:t>/black" </a:t>
            </a:r>
            <a:r>
              <a:rPr lang="en-US" dirty="0"/>
              <a:t>/&gt;</a:t>
            </a:r>
          </a:p>
          <a:p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Button &amp; Image with Button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11901" r="4319" b="14730"/>
          <a:stretch/>
        </p:blipFill>
        <p:spPr>
          <a:xfrm>
            <a:off x="0" y="2038350"/>
            <a:ext cx="9143999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62150"/>
            <a:ext cx="9144000" cy="3181350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US" dirty="0"/>
              <a:t>&lt;</a:t>
            </a:r>
            <a:r>
              <a:rPr lang="en-US" b="1" dirty="0" err="1"/>
              <a:t>ImageButton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android:id</a:t>
            </a:r>
            <a:r>
              <a:rPr lang="en-US" b="1" dirty="0"/>
              <a:t>="@+id/</a:t>
            </a:r>
            <a:r>
              <a:rPr lang="en-US" b="1" dirty="0" err="1"/>
              <a:t>ImagebuttonId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style="@style/</a:t>
            </a:r>
            <a:r>
              <a:rPr lang="en-US" b="1" dirty="0" err="1"/>
              <a:t>Widget.AppCompat.Button.Borderless.Colored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android:layout_width</a:t>
            </a:r>
            <a:r>
              <a:rPr lang="en-US" b="1" dirty="0"/>
              <a:t>="</a:t>
            </a:r>
            <a:r>
              <a:rPr lang="en-US" b="1" dirty="0" err="1"/>
              <a:t>wrap_content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android:layout_height</a:t>
            </a:r>
            <a:r>
              <a:rPr lang="en-US" b="1" dirty="0"/>
              <a:t>="70dp"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android:padding</a:t>
            </a:r>
            <a:r>
              <a:rPr lang="en-US" b="1" dirty="0"/>
              <a:t>="15dp"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android:src</a:t>
            </a:r>
            <a:r>
              <a:rPr lang="en-US" b="1" dirty="0"/>
              <a:t>="@</a:t>
            </a:r>
            <a:r>
              <a:rPr lang="en-US" b="1" dirty="0" err="1"/>
              <a:t>drawable</a:t>
            </a:r>
            <a:r>
              <a:rPr lang="en-US" b="1" dirty="0"/>
              <a:t>/fingerprint"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android:text</a:t>
            </a:r>
            <a:r>
              <a:rPr lang="en-US" b="1" dirty="0"/>
              <a:t>="Click Me"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android:textAppearance</a:t>
            </a:r>
            <a:r>
              <a:rPr lang="en-US" b="1" dirty="0"/>
              <a:t>="@style/</a:t>
            </a:r>
            <a:r>
              <a:rPr lang="en-US" b="1" dirty="0" err="1"/>
              <a:t>TextAppearance.AppCompat.Large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android:textColor</a:t>
            </a:r>
            <a:r>
              <a:rPr lang="en-US" b="1" dirty="0"/>
              <a:t>="@</a:t>
            </a:r>
            <a:r>
              <a:rPr lang="en-US" b="1" dirty="0" err="1"/>
              <a:t>android:color</a:t>
            </a:r>
            <a:r>
              <a:rPr lang="en-US" b="1" dirty="0"/>
              <a:t>/black"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dirty="0"/>
              <a:t>/&gt;</a:t>
            </a:r>
          </a:p>
          <a:p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Image Button</a:t>
            </a:r>
            <a:endParaRPr lang="en-US" sz="8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1900" r="3409" b="15942"/>
          <a:stretch/>
        </p:blipFill>
        <p:spPr>
          <a:xfrm>
            <a:off x="0" y="1733550"/>
            <a:ext cx="9144000" cy="3422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14208" r="5795" b="10343"/>
          <a:stretch/>
        </p:blipFill>
        <p:spPr>
          <a:xfrm>
            <a:off x="0" y="1809750"/>
            <a:ext cx="9143999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Scroll View</a:t>
            </a:r>
            <a:endParaRPr lang="en-US" sz="9600" dirty="0"/>
          </a:p>
        </p:txBody>
      </p:sp>
      <p:sp>
        <p:nvSpPr>
          <p:cNvPr id="5" name="TextBox 4"/>
          <p:cNvSpPr txBox="1"/>
          <p:nvPr/>
        </p:nvSpPr>
        <p:spPr>
          <a:xfrm>
            <a:off x="3962400" y="2266950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FF0000"/>
                </a:solidFill>
              </a:rPr>
              <a:t>1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5539" r="5909" b="15134"/>
          <a:stretch/>
        </p:blipFill>
        <p:spPr>
          <a:xfrm>
            <a:off x="0" y="1809750"/>
            <a:ext cx="9144000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4114800" y="2419350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 rot="20217041">
            <a:off x="2667000" y="401955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It’s Contains one View or View Group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Edit Text</a:t>
            </a:r>
            <a:endParaRPr lang="en-US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1885950"/>
            <a:ext cx="9144000" cy="3257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3810000" y="2495550"/>
            <a:ext cx="1295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950"/>
            <a:ext cx="9143999" cy="3257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990600" y="3257550"/>
            <a:ext cx="1295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- 1</a:t>
            </a: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</a:t>
            </a:r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9936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Image View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2038350"/>
            <a:ext cx="9144000" cy="3089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Toast</a:t>
            </a:r>
            <a:endParaRPr lang="en-US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57" y="2117271"/>
            <a:ext cx="9144000" cy="3028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4267200" y="3181350"/>
            <a:ext cx="99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57" y="2118689"/>
            <a:ext cx="9092139" cy="3028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648556" y="2523750"/>
            <a:ext cx="99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Custom Toast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31112" r="38750"/>
          <a:stretch/>
        </p:blipFill>
        <p:spPr>
          <a:xfrm>
            <a:off x="0" y="1885950"/>
            <a:ext cx="9144000" cy="3257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950"/>
            <a:ext cx="9144000" cy="325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029200" y="25717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1877291"/>
            <a:ext cx="9144000" cy="3257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477000" y="21907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98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Check Box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864"/>
            <a:ext cx="9144000" cy="3237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038600" y="25717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864"/>
            <a:ext cx="9144000" cy="3249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447800" y="3125748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Radio Button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505200" y="2482929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7543800" y="21907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Ratting Bar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150"/>
            <a:ext cx="9144000" cy="3558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60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Seek Bar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30237" r="9625" b="13736"/>
          <a:stretch/>
        </p:blipFill>
        <p:spPr>
          <a:xfrm>
            <a:off x="0" y="2114550"/>
            <a:ext cx="9144000" cy="3028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949"/>
            <a:ext cx="9144000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419600" y="2744748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2082949"/>
            <a:ext cx="9144000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7219950" y="23431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0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Switch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9144000" cy="3474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181600" y="20383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9144000" cy="350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6553200" y="21907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Web View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t="30091" r="14659" b="48888"/>
          <a:stretch/>
        </p:blipFill>
        <p:spPr>
          <a:xfrm>
            <a:off x="0" y="1504950"/>
            <a:ext cx="9143999" cy="3638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91790"/>
            <a:ext cx="9144000" cy="3651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580658" y="20383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790"/>
            <a:ext cx="9144000" cy="3651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6477000" y="37147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99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Auto Link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1581150"/>
            <a:ext cx="9144000" cy="3595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2499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62150"/>
            <a:ext cx="9144000" cy="3181350"/>
          </a:xfrm>
        </p:spPr>
        <p:txBody>
          <a:bodyPr>
            <a:normAutofit/>
          </a:bodyPr>
          <a:lstStyle/>
          <a:p>
            <a:pPr lvl="1"/>
            <a:r>
              <a:rPr lang="en-US" sz="1800" b="1" dirty="0" err="1" smtClean="0"/>
              <a:t>cliptopadding</a:t>
            </a:r>
            <a:r>
              <a:rPr lang="en-US" sz="1800" b="1" dirty="0" smtClean="0"/>
              <a:t>=“false” </a:t>
            </a:r>
          </a:p>
          <a:p>
            <a:pPr lvl="1"/>
            <a:r>
              <a:rPr lang="en-US" sz="1800" b="1" dirty="0" err="1" smtClean="0"/>
              <a:t>android:layout_width</a:t>
            </a:r>
            <a:r>
              <a:rPr lang="en-US" sz="1800" b="1" dirty="0"/>
              <a:t>="</a:t>
            </a:r>
            <a:r>
              <a:rPr lang="en-US" sz="1800" b="1" dirty="0" err="1" smtClean="0"/>
              <a:t>wrap_content</a:t>
            </a:r>
            <a:r>
              <a:rPr lang="en-US" sz="1800" b="1" dirty="0" smtClean="0"/>
              <a:t>“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</a:t>
            </a:r>
            <a:r>
              <a:rPr lang="en-US" sz="2000" b="1" dirty="0" err="1" smtClean="0"/>
              <a:t>android:layout_height</a:t>
            </a:r>
            <a:r>
              <a:rPr lang="en-US" sz="2000" b="1" dirty="0"/>
              <a:t>="</a:t>
            </a:r>
            <a:r>
              <a:rPr lang="en-US" sz="2000" b="1" dirty="0" err="1" smtClean="0"/>
              <a:t>wrap_content</a:t>
            </a:r>
            <a:r>
              <a:rPr lang="en-US" sz="2000" b="1" dirty="0" smtClean="0"/>
              <a:t>“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</a:t>
            </a:r>
            <a:r>
              <a:rPr lang="en-US" sz="2000" b="1" dirty="0" err="1" smtClean="0"/>
              <a:t>android:textStyle</a:t>
            </a:r>
            <a:r>
              <a:rPr lang="en-US" sz="2000" b="1" dirty="0"/>
              <a:t>="</a:t>
            </a:r>
            <a:r>
              <a:rPr lang="en-US" sz="2000" b="1" dirty="0" smtClean="0"/>
              <a:t>bold“</a:t>
            </a:r>
          </a:p>
          <a:p>
            <a:r>
              <a:rPr lang="en-US" sz="2000" b="1" dirty="0" smtClean="0"/>
              <a:t>     </a:t>
            </a:r>
            <a:r>
              <a:rPr lang="en-US" sz="2000" b="1" dirty="0" err="1"/>
              <a:t>android:textColor</a:t>
            </a:r>
            <a:r>
              <a:rPr lang="en-US" sz="2000" b="1" dirty="0"/>
              <a:t>="#</a:t>
            </a:r>
            <a:r>
              <a:rPr lang="en-US" sz="2000" b="1" dirty="0" smtClean="0"/>
              <a:t>ff2“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</a:t>
            </a:r>
            <a:r>
              <a:rPr lang="en-US" sz="2000" b="1" dirty="0" err="1" smtClean="0"/>
              <a:t>android:textAppearance</a:t>
            </a:r>
            <a:r>
              <a:rPr lang="en-US" sz="2000" b="1" dirty="0"/>
              <a:t>="@</a:t>
            </a:r>
            <a:r>
              <a:rPr lang="en-US" sz="2000" b="1" dirty="0" smtClean="0"/>
              <a:t>style/</a:t>
            </a:r>
            <a:r>
              <a:rPr lang="en-US" sz="2000" b="1" dirty="0" err="1" smtClean="0"/>
              <a:t>TextAppearance.AppCompat.Large</a:t>
            </a:r>
            <a:r>
              <a:rPr lang="en-US" sz="2000" b="1" dirty="0" smtClean="0"/>
              <a:t>“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</a:t>
            </a:r>
            <a:r>
              <a:rPr lang="en-US" sz="2000" b="1" dirty="0" err="1" smtClean="0"/>
              <a:t>android:text</a:t>
            </a:r>
            <a:r>
              <a:rPr lang="en-US" sz="2000" b="1" dirty="0"/>
              <a:t>="@string/text"</a:t>
            </a:r>
            <a:br>
              <a:rPr lang="en-US" sz="2000" b="1" dirty="0"/>
            </a:br>
            <a:r>
              <a:rPr lang="en-US" sz="2000" b="1" dirty="0"/>
              <a:t/>
            </a:r>
            <a:br>
              <a:rPr lang="en-US" sz="2000" b="1" dirty="0"/>
            </a:br>
            <a:endParaRPr lang="en-US" sz="2000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Attribute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2084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Date Picker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0"/>
            <a:ext cx="9144000" cy="3300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549486" y="24955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0"/>
            <a:ext cx="9144000" cy="3300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686550" y="3049548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99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Date Picker Dialog</a:t>
            </a:r>
            <a:endParaRPr lang="en-US" sz="8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9144000" cy="3486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800600" y="2292429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9144000" cy="3486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400800" y="21145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83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Time Picker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1478614"/>
            <a:ext cx="9144000" cy="3664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876800" y="25717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1478614"/>
            <a:ext cx="9144000" cy="3664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653645" y="21145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21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Time Picker Dialog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0"/>
            <a:ext cx="9144000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549486" y="2380752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" y="1809751"/>
            <a:ext cx="9144000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686550" y="20383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61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62150"/>
            <a:ext cx="9144000" cy="3181350"/>
          </a:xfrm>
        </p:spPr>
        <p:txBody>
          <a:bodyPr/>
          <a:lstStyle/>
          <a:p>
            <a:r>
              <a:rPr lang="en-US" dirty="0" smtClean="0"/>
              <a:t>There are three type of Android clock such as-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Analog clock.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Digital clock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Text clock (It can be support when API label is more then 17)</a:t>
            </a:r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Clock</a:t>
            </a:r>
            <a:endParaRPr lang="en-US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45" y="1491095"/>
            <a:ext cx="9144000" cy="3667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71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Layout weight &amp; Weight sum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231"/>
            <a:ext cx="9144000" cy="38832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3879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Zoom Controllers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150"/>
            <a:ext cx="9144000" cy="3562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876800" y="24193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150"/>
            <a:ext cx="9144000" cy="3562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7391400" y="19621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623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Video View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9144000" cy="3486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6646718" y="2846427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9144000" cy="3486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625936" y="19621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9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7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n-US" sz="7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</a:t>
            </a:r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1472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Hint’s Part-3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0"/>
            <a:ext cx="9144000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368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62150"/>
            <a:ext cx="9144000" cy="3181350"/>
          </a:xfrm>
        </p:spPr>
        <p:txBody>
          <a:bodyPr>
            <a:no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1200" dirty="0" smtClean="0"/>
              <a:t>For </a:t>
            </a:r>
            <a:r>
              <a:rPr lang="en-US" sz="1200" dirty="0"/>
              <a:t>Single Line Comments : </a:t>
            </a:r>
            <a:r>
              <a:rPr lang="en-US" sz="1200" dirty="0" smtClean="0"/>
              <a:t> Press </a:t>
            </a:r>
            <a:r>
              <a:rPr lang="en-US" sz="1200" dirty="0"/>
              <a:t>» Ctrl + </a:t>
            </a:r>
            <a:r>
              <a:rPr lang="en-US" sz="1200" dirty="0" smtClean="0"/>
              <a:t>/</a:t>
            </a:r>
          </a:p>
          <a:p>
            <a:pPr lvl="1">
              <a:buFont typeface="Wingdings" pitchFamily="2" charset="2"/>
              <a:buChar char="ü"/>
            </a:pPr>
            <a:r>
              <a:rPr lang="en-US" sz="1200" dirty="0" smtClean="0"/>
              <a:t>For </a:t>
            </a:r>
            <a:r>
              <a:rPr lang="en-US" sz="1200" dirty="0"/>
              <a:t>Multiple Line Comments :  </a:t>
            </a:r>
            <a:r>
              <a:rPr lang="en-US" sz="1200" dirty="0" smtClean="0"/>
              <a:t>Press </a:t>
            </a:r>
            <a:r>
              <a:rPr lang="en-US" sz="1200" dirty="0"/>
              <a:t>» Ctrl + Shift + </a:t>
            </a:r>
            <a:r>
              <a:rPr lang="en-US" sz="1200" dirty="0" smtClean="0"/>
              <a:t>/</a:t>
            </a:r>
          </a:p>
          <a:p>
            <a:pPr lvl="1">
              <a:buFont typeface="Wingdings" pitchFamily="2" charset="2"/>
              <a:buChar char="ü"/>
            </a:pPr>
            <a:r>
              <a:rPr lang="en-US" sz="1200" dirty="0" smtClean="0"/>
              <a:t>For </a:t>
            </a:r>
            <a:r>
              <a:rPr lang="en-US" sz="1200" dirty="0"/>
              <a:t>Closing tag </a:t>
            </a:r>
            <a:r>
              <a:rPr lang="en-US" sz="1200" dirty="0" smtClean="0"/>
              <a:t>: Press </a:t>
            </a:r>
            <a:r>
              <a:rPr lang="en-US" sz="1200" dirty="0"/>
              <a:t>» </a:t>
            </a:r>
            <a:r>
              <a:rPr lang="en-US" sz="1200" dirty="0" smtClean="0"/>
              <a:t>/</a:t>
            </a:r>
          </a:p>
          <a:p>
            <a:pPr lvl="1">
              <a:buFont typeface="Wingdings" pitchFamily="2" charset="2"/>
              <a:buChar char="ü"/>
            </a:pPr>
            <a:r>
              <a:rPr lang="en-US" sz="1200" dirty="0" smtClean="0"/>
              <a:t>For </a:t>
            </a:r>
            <a:r>
              <a:rPr lang="en-US" sz="1200" dirty="0"/>
              <a:t>View Group Closing Tag </a:t>
            </a:r>
            <a:r>
              <a:rPr lang="en-US" sz="1200" dirty="0" smtClean="0"/>
              <a:t>: Press </a:t>
            </a:r>
            <a:r>
              <a:rPr lang="en-US" sz="1200" dirty="0"/>
              <a:t>» </a:t>
            </a:r>
            <a:r>
              <a:rPr lang="en-US" sz="1200" dirty="0" smtClean="0"/>
              <a:t>&gt;</a:t>
            </a:r>
          </a:p>
          <a:p>
            <a:pPr lvl="1">
              <a:buFont typeface="Wingdings" pitchFamily="2" charset="2"/>
              <a:buChar char="ü"/>
            </a:pPr>
            <a:r>
              <a:rPr lang="en-US" sz="1200" dirty="0" smtClean="0"/>
              <a:t>For </a:t>
            </a:r>
            <a:r>
              <a:rPr lang="en-US" sz="1200" dirty="0"/>
              <a:t>Change all Variable Name at a time </a:t>
            </a:r>
            <a:r>
              <a:rPr lang="en-US" sz="1200" dirty="0" smtClean="0"/>
              <a:t>: Press </a:t>
            </a:r>
            <a:r>
              <a:rPr lang="en-US" sz="1200" dirty="0"/>
              <a:t>» Shift + F6 + </a:t>
            </a:r>
            <a:r>
              <a:rPr lang="en-US" sz="1200" dirty="0" smtClean="0"/>
              <a:t>F6 </a:t>
            </a:r>
          </a:p>
          <a:p>
            <a:pPr lvl="1">
              <a:buFont typeface="Wingdings" pitchFamily="2" charset="2"/>
              <a:buChar char="ü"/>
            </a:pPr>
            <a:r>
              <a:rPr lang="en-US" sz="1200" dirty="0" smtClean="0"/>
              <a:t>For </a:t>
            </a:r>
            <a:r>
              <a:rPr lang="en-US" sz="1200" dirty="0"/>
              <a:t>Create Constructor </a:t>
            </a:r>
            <a:r>
              <a:rPr lang="en-US" sz="1200" dirty="0" smtClean="0"/>
              <a:t>: Press </a:t>
            </a:r>
            <a:r>
              <a:rPr lang="en-US" sz="1200" dirty="0"/>
              <a:t>» Shift + </a:t>
            </a:r>
            <a:r>
              <a:rPr lang="en-US" sz="1200" dirty="0" smtClean="0"/>
              <a:t>Shift</a:t>
            </a:r>
          </a:p>
          <a:p>
            <a:pPr lvl="1">
              <a:buFont typeface="Wingdings" pitchFamily="2" charset="2"/>
              <a:buChar char="ü"/>
            </a:pPr>
            <a:r>
              <a:rPr lang="en-US" sz="1200" dirty="0" smtClean="0"/>
              <a:t>For </a:t>
            </a:r>
            <a:r>
              <a:rPr lang="en-US" sz="1200" dirty="0"/>
              <a:t>Search anything </a:t>
            </a:r>
            <a:r>
              <a:rPr lang="en-US" sz="1200" dirty="0" smtClean="0"/>
              <a:t>: Press </a:t>
            </a:r>
            <a:r>
              <a:rPr lang="en-US" sz="1200" dirty="0"/>
              <a:t>» Shift + </a:t>
            </a:r>
            <a:r>
              <a:rPr lang="en-US" sz="1200" dirty="0" smtClean="0"/>
              <a:t>Shift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 smtClean="0"/>
              <a:t>Text Password Integer Code 129,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 smtClean="0"/>
              <a:t>Text Visible Password Integer Code 145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 smtClean="0"/>
              <a:t>Number Integer Code 2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 smtClean="0"/>
              <a:t>Number Password Integer Code 18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 smtClean="0"/>
              <a:t>Layout </a:t>
            </a:r>
            <a:r>
              <a:rPr lang="en-US" sz="1400" dirty="0" err="1" smtClean="0"/>
              <a:t>Inflater</a:t>
            </a:r>
            <a:r>
              <a:rPr lang="en-US" sz="1400" dirty="0" smtClean="0"/>
              <a:t> used be covert java file into xml file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 smtClean="0"/>
              <a:t>Intent used be go to another activity from one activity</a:t>
            </a:r>
            <a:endParaRPr lang="en-US" sz="1400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Tricks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8774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Activity Life Cycle</a:t>
            </a:r>
            <a:endParaRPr lang="en-US" sz="8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50"/>
            <a:ext cx="9144000" cy="3409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9143999" cy="3486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598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Alert Dialog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28401" r="1591" b="7279"/>
          <a:stretch/>
        </p:blipFill>
        <p:spPr>
          <a:xfrm>
            <a:off x="0" y="1809750"/>
            <a:ext cx="9144000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11974" r="23068" b="25721"/>
          <a:stretch/>
        </p:blipFill>
        <p:spPr>
          <a:xfrm>
            <a:off x="0" y="1809751"/>
            <a:ext cx="9144000" cy="3297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t="8860" r="1364" b="15799"/>
          <a:stretch/>
        </p:blipFill>
        <p:spPr>
          <a:xfrm>
            <a:off x="0" y="1809751"/>
            <a:ext cx="9144000" cy="3297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150"/>
            <a:ext cx="9144000" cy="3557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523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Intent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9144000" cy="3638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1"/>
            <a:ext cx="9144000" cy="362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1"/>
            <a:ext cx="9143999" cy="3638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625936" y="196215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04951"/>
            <a:ext cx="9143999" cy="3640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5638800" y="2114550"/>
            <a:ext cx="1672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2.1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9144000" cy="3642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7145481" y="2516148"/>
            <a:ext cx="1291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2.2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504951"/>
            <a:ext cx="9143999" cy="3638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5943600" y="1828800"/>
            <a:ext cx="2968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3.1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4950"/>
            <a:ext cx="9143996" cy="3622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-2" y="1981200"/>
            <a:ext cx="90643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Activity for Result 3.2</a:t>
            </a:r>
            <a:endParaRPr lang="en-US" sz="6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" y="1504950"/>
            <a:ext cx="9143996" cy="3600986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6600" b="1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pPr algn="ctr"/>
            <a:r>
              <a:rPr lang="en-US" sz="5400" b="1" dirty="0">
                <a:solidFill>
                  <a:srgbClr val="FF0000"/>
                </a:solidFill>
              </a:rPr>
              <a:t>Implicit Intent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504950"/>
            <a:ext cx="9144000" cy="3586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/>
          <p:cNvSpPr txBox="1"/>
          <p:nvPr/>
        </p:nvSpPr>
        <p:spPr>
          <a:xfrm>
            <a:off x="4038600" y="2443404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1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6802"/>
            <a:ext cx="9144004" cy="3596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21"/>
          <p:cNvSpPr txBox="1"/>
          <p:nvPr/>
        </p:nvSpPr>
        <p:spPr>
          <a:xfrm>
            <a:off x="6085609" y="2225034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0000"/>
                </a:solidFill>
              </a:rPr>
              <a:t>2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5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Country Profile Project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4000" cy="386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5"/>
          <p:cNvSpPr txBox="1"/>
          <p:nvPr/>
        </p:nvSpPr>
        <p:spPr>
          <a:xfrm>
            <a:off x="3886200" y="1463755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4000" cy="386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5"/>
          <p:cNvSpPr txBox="1"/>
          <p:nvPr/>
        </p:nvSpPr>
        <p:spPr>
          <a:xfrm>
            <a:off x="6248400" y="1483374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1276350"/>
            <a:ext cx="9144000" cy="386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5"/>
          <p:cNvSpPr txBox="1"/>
          <p:nvPr/>
        </p:nvSpPr>
        <p:spPr>
          <a:xfrm>
            <a:off x="4038600" y="1616155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49"/>
            <a:ext cx="9144000" cy="3852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5"/>
          <p:cNvSpPr txBox="1"/>
          <p:nvPr/>
        </p:nvSpPr>
        <p:spPr>
          <a:xfrm>
            <a:off x="5791200" y="1463754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5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4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7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n-US" sz="7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</a:t>
            </a:r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1472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Hint’s Part-4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81150"/>
            <a:ext cx="9144000" cy="3562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368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Adapter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951"/>
            <a:ext cx="9143999" cy="3257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85951"/>
            <a:ext cx="9143999" cy="3233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951"/>
            <a:ext cx="9144000" cy="3243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368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List View With array adapter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0"/>
            <a:ext cx="9144000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9144000" cy="3486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4191000" y="232000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580"/>
            <a:ext cx="9144000" cy="3656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248400" y="1533121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121"/>
            <a:ext cx="9144000" cy="3610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4357048" y="19621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8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List View with Custom adapter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50"/>
            <a:ext cx="9144000" cy="3409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191000" y="232000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49"/>
            <a:ext cx="9144000" cy="3409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858000" y="2469281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48"/>
            <a:ext cx="9143999" cy="3409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4917742" y="19621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00150"/>
            <a:ext cx="4191000" cy="3943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76800" y="1733548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8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Recycler View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9144000" cy="3666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163403" y="22669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9144000" cy="3638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7010400" y="16573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9144000" cy="3638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5472752" y="1834321"/>
            <a:ext cx="3639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solidFill>
                  <a:srgbClr val="FF0000"/>
                </a:solidFill>
              </a:rPr>
              <a:t>3.1</a:t>
            </a:r>
            <a:endParaRPr lang="en-US" sz="115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45" y="1453985"/>
            <a:ext cx="9144000" cy="3638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5625152" y="1986721"/>
            <a:ext cx="3639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solidFill>
                  <a:srgbClr val="FF0000"/>
                </a:solidFill>
              </a:rPr>
              <a:t>3.2</a:t>
            </a:r>
            <a:endParaRPr lang="en-US" sz="115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45" y="1504950"/>
            <a:ext cx="9204278" cy="3587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3639402" y="2406991"/>
            <a:ext cx="3639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solidFill>
                  <a:srgbClr val="FF0000"/>
                </a:solidFill>
              </a:rPr>
              <a:t>4.1</a:t>
            </a:r>
            <a:endParaRPr lang="en-US" sz="115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984"/>
            <a:ext cx="9144000" cy="3689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3343701" y="2011293"/>
            <a:ext cx="3639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solidFill>
                  <a:srgbClr val="FF0000"/>
                </a:solidFill>
              </a:rPr>
              <a:t>4.2</a:t>
            </a:r>
            <a:endParaRPr lang="en-US" sz="1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39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23571" r="2829" b="7839"/>
          <a:stretch/>
        </p:blipFill>
        <p:spPr>
          <a:xfrm>
            <a:off x="0" y="1962150"/>
            <a:ext cx="9144000" cy="3181350"/>
          </a:xfr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Course Plan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4945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Search View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2" y="1856894"/>
            <a:ext cx="9144000" cy="3286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876800" y="1733548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48"/>
            <a:ext cx="9143999" cy="3409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553501" y="11239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2" y="1856895"/>
            <a:ext cx="9181531" cy="3286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5029200" y="1885948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8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Grid View with custom adapter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" y="1297849"/>
            <a:ext cx="9144000" cy="3906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29200" y="1885948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" y="1297849"/>
            <a:ext cx="9141725" cy="3918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934200" y="24955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" y="1297849"/>
            <a:ext cx="9141724" cy="3845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5903794" y="18097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" y="1297849"/>
            <a:ext cx="9144000" cy="3812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4724400" y="189988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2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Option Menu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1"/>
            <a:ext cx="9144000" cy="3733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724400" y="189988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3999" cy="3714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4953000" y="2911018"/>
            <a:ext cx="3200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2.1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3714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4876800" y="2052280"/>
            <a:ext cx="2819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2.2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2271"/>
            <a:ext cx="9144000" cy="3699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4876800" y="205228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2271"/>
            <a:ext cx="9144000" cy="361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5029200" y="220468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27299"/>
            <a:ext cx="9144000" cy="3699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914030" y="2163328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5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2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Spinner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638800" y="189988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3714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7162800" y="2177968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3704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4724400" y="189988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5417024" y="189987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2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Progress Bar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150"/>
            <a:ext cx="9144000" cy="3562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24400" y="189988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70" y="1581150"/>
            <a:ext cx="9144000" cy="3562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096000" y="205227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2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Splash Screen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4000" cy="386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24400" y="189988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4000" cy="386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705600" y="24193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" y="1261393"/>
            <a:ext cx="9144000" cy="3882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4876800" y="205228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21"/>
            <a:ext cx="9144000" cy="3882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6728346" y="220467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4000" cy="3883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5029200" y="220468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5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2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Media Player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4000" cy="3873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572000" y="17335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49"/>
            <a:ext cx="9144000" cy="3857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096000" y="205227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48"/>
            <a:ext cx="9144000" cy="3867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7086600" y="17335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48"/>
            <a:ext cx="9144000" cy="3867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6248400" y="220467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8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Auto Complete Text View</a:t>
            </a:r>
            <a:endParaRPr lang="en-US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949"/>
            <a:ext cx="9144000" cy="40049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943600" y="16573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949"/>
            <a:ext cx="9144000" cy="40049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096000" y="14287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1428750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</a:rPr>
              <a:t>Default Layout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635938">
            <a:off x="4088663" y="2604880"/>
            <a:ext cx="1600200" cy="32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5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Expandable List View</a:t>
            </a:r>
            <a:endParaRPr lang="en-US" sz="6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757"/>
            <a:ext cx="9144000" cy="40492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343400" y="18859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756"/>
            <a:ext cx="9143999" cy="4038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096000" y="205227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756"/>
            <a:ext cx="9143999" cy="4038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7443716" y="131328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757"/>
            <a:ext cx="9143999" cy="4038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6248400" y="220467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" y="1104758"/>
            <a:ext cx="9144000" cy="40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7086600" y="28003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5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86" y="1104759"/>
            <a:ext cx="9144000" cy="4066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4557214" y="15049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6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86" y="1104759"/>
            <a:ext cx="9184943" cy="4088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6285931" y="1630338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7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5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Fragment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3732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419600" y="2049151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553200" y="1078806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1"/>
            <a:ext cx="9144000" cy="3732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6586182" y="22669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1"/>
            <a:ext cx="9144000" cy="3732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5116773" y="20491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3699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6096000" y="205227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5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376" y="3333067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Fragment must be all import type same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4072262">
            <a:off x="1775470" y="2661925"/>
            <a:ext cx="136305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5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Known of Android</a:t>
            </a:r>
            <a:endParaRPr lang="en-US" sz="7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" y="2006599"/>
            <a:ext cx="9143999" cy="3136900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What is Android ?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Answer :-  </a:t>
            </a:r>
            <a:r>
              <a:rPr lang="en-US" sz="3200" dirty="0" smtClean="0"/>
              <a:t>Android is a mobile operating system developed by Google, based on the Linux kernel.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3200" dirty="0"/>
              <a:t>Used for smartphones, tablet, Computers, TV.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3200" dirty="0"/>
              <a:t>Owned by American company, Google.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818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- 5</a:t>
            </a: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</a:t>
            </a:r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1472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Hint’s Part-5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551"/>
            <a:ext cx="9143999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5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Relative Layout</a:t>
            </a:r>
            <a:endParaRPr lang="en-US" sz="8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724400" y="20383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8" y="1428749"/>
            <a:ext cx="9132627" cy="3746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096000" y="14287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5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Table Layout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399"/>
            <a:ext cx="9144000" cy="3825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953000" y="14287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088"/>
            <a:ext cx="9144000" cy="3815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410200" y="142874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399"/>
            <a:ext cx="9144000" cy="3807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4632278" y="12959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" y="1251172"/>
            <a:ext cx="9144000" cy="3892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4784678" y="14483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5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Frame Layout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9144000" cy="3638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784678" y="14483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9144000" cy="3628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149454" y="17335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396"/>
            <a:ext cx="9144000" cy="36951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4937078" y="16007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396"/>
            <a:ext cx="9144000" cy="3695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5089478" y="17531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8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7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6</a:t>
            </a:r>
            <a:endParaRPr lang="en-US" sz="7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</a:t>
            </a:r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1472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Hint’s Part-6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9144000" cy="3638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308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Set Logo &amp; back Button on Action bar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85" y="1352550"/>
            <a:ext cx="9144000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89478" y="17531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52550"/>
            <a:ext cx="9129214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775278" y="1753196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52550"/>
            <a:ext cx="9144000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5241878" y="19055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9129215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6765878" y="1323264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85" y="1352550"/>
            <a:ext cx="9144000" cy="3771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5394278" y="20579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5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52550"/>
            <a:ext cx="9129214" cy="3771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7440305" y="1102401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6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8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Applying Style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49"/>
            <a:ext cx="9144000" cy="3630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" y="1488456"/>
            <a:ext cx="9144000" cy="3638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809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 Content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0" y="1285755"/>
            <a:ext cx="9144000" cy="3857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89478" y="17531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0" y="1285754"/>
            <a:ext cx="9161060" cy="3857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410200" y="19055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8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History of Android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" y="2000250"/>
            <a:ext cx="9143999" cy="3143250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i="1" dirty="0" smtClean="0"/>
              <a:t>Initially developed by Android Inc., Which Google bought in 2005, Android was unveiled in 2007.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i="1" dirty="0" smtClean="0"/>
              <a:t> </a:t>
            </a:r>
            <a:r>
              <a:rPr lang="en-US" sz="3200" i="1" dirty="0"/>
              <a:t>Android is the nick name of Andy Rubin given by coworkers.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i="1" dirty="0"/>
              <a:t>In 2008, HTC launched the first android mobile.</a:t>
            </a:r>
          </a:p>
          <a:p>
            <a:pPr marL="457200" indent="-457200">
              <a:buFont typeface="+mj-lt"/>
              <a:buAutoNum type="arabicPeriod"/>
            </a:pPr>
            <a:endParaRPr lang="en-US" sz="3200" i="1" dirty="0" smtClean="0"/>
          </a:p>
        </p:txBody>
      </p:sp>
    </p:spTree>
    <p:extLst>
      <p:ext uri="{BB962C8B-B14F-4D97-AF65-F5344CB8AC3E}">
        <p14:creationId xmlns:p14="http://schemas.microsoft.com/office/powerpoint/2010/main" val="390149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Card View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" y="1352550"/>
            <a:ext cx="9144000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89478" y="17531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" y="1352550"/>
            <a:ext cx="9143999" cy="3781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474726" y="1756893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9167884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5241878" y="19055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49"/>
            <a:ext cx="9167884" cy="3766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5394278" y="20579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" y="1352548"/>
            <a:ext cx="9144000" cy="3790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5546678" y="22103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5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8" y="1352550"/>
            <a:ext cx="9144000" cy="3781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5699078" y="23627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6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8" y="1352548"/>
            <a:ext cx="9181532" cy="3790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7160526" y="1765703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7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8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Navigation View</a:t>
            </a:r>
            <a:endParaRPr lang="en-US" sz="8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" y="1428750"/>
            <a:ext cx="914400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89478" y="17531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" y="1428750"/>
            <a:ext cx="914400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28600" y="1905597"/>
            <a:ext cx="7477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2 </a:t>
            </a:r>
            <a:r>
              <a:rPr lang="en-US" sz="4400" b="1" dirty="0" smtClean="0">
                <a:solidFill>
                  <a:srgbClr val="FF0000"/>
                </a:solidFill>
              </a:rPr>
              <a:t>Navigation menu item</a:t>
            </a:r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" y="1428749"/>
            <a:ext cx="914400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234287" y="2519662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3 Navigation Header layout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8" y="1428749"/>
            <a:ext cx="9173570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6703326" y="2178129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70" y="1428749"/>
            <a:ext cx="9191767" cy="371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7706436" y="1193097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5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403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987188" y="2911313"/>
            <a:ext cx="6799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Example-2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8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Tab Layout &amp; View Pager</a:t>
            </a:r>
            <a:endParaRPr lang="en-US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7" y="1388717"/>
            <a:ext cx="9144000" cy="3754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553803" y="16573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7" y="1388716"/>
            <a:ext cx="9144000" cy="3754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7315200" y="15049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7" y="1388716"/>
            <a:ext cx="9144000" cy="3754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706203" y="18097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716"/>
            <a:ext cx="9144000" cy="3736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4858603" y="19621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717"/>
            <a:ext cx="9144000" cy="3774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5011003" y="21145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5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716"/>
            <a:ext cx="9144000" cy="3736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5163403" y="22669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6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8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Custom Background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4000" cy="386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572000" y="1581150"/>
            <a:ext cx="306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4000" cy="386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4343400" y="1733549"/>
            <a:ext cx="306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4000" cy="386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4495800" y="1885949"/>
            <a:ext cx="306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4000" cy="386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4648200" y="2038349"/>
            <a:ext cx="306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9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Action Bar Color</a:t>
            </a:r>
            <a:endParaRPr lang="en-US" sz="8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85951"/>
            <a:ext cx="9144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9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7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7</a:t>
            </a:r>
            <a:endParaRPr lang="en-US" sz="7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</a:t>
            </a:r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1472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Shared Preference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3716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3676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8750"/>
            <a:ext cx="9144000" cy="3680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" y="1243482"/>
            <a:ext cx="9144000" cy="3901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5163403" y="2266950"/>
            <a:ext cx="1371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82"/>
            <a:ext cx="9148550" cy="3900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5315802" y="2419350"/>
            <a:ext cx="306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2.1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482"/>
            <a:ext cx="9144000" cy="3900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5468202" y="2571750"/>
            <a:ext cx="306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2.2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" y="1243482"/>
            <a:ext cx="9144000" cy="3906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3630304" y="2724150"/>
            <a:ext cx="306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8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File Database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8" y="1477939"/>
            <a:ext cx="9143999" cy="3638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809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SQLite Database</a:t>
            </a:r>
            <a:endParaRPr lang="en-US" sz="8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9144000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70" y="1352550"/>
            <a:ext cx="9144000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9144000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9144000" cy="3751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5029200" y="895350"/>
            <a:ext cx="306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1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69" y="1352550"/>
            <a:ext cx="9173570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5486400" y="1733550"/>
            <a:ext cx="306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2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70" y="1352550"/>
            <a:ext cx="9173570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5638800" y="1885950"/>
            <a:ext cx="306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3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71" y="1352549"/>
            <a:ext cx="9173571" cy="3757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111474" y="895349"/>
            <a:ext cx="3066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FF0000"/>
                </a:solidFill>
              </a:rPr>
              <a:t>4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9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62150"/>
            <a:ext cx="9144000" cy="3181350"/>
          </a:xfrm>
        </p:spPr>
        <p:txBody>
          <a:bodyPr>
            <a:no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3200" dirty="0" smtClean="0">
                <a:hlinkClick r:id="rId2"/>
              </a:rPr>
              <a:t>www.tutorialpoint.com</a:t>
            </a:r>
            <a:endParaRPr lang="en-US" sz="3200" dirty="0" smtClean="0"/>
          </a:p>
          <a:p>
            <a:pPr lvl="1">
              <a:buFont typeface="Wingdings" pitchFamily="2" charset="2"/>
              <a:buChar char="ü"/>
            </a:pPr>
            <a:r>
              <a:rPr lang="en-US" sz="3200" dirty="0" smtClean="0">
                <a:hlinkClick r:id="rId3"/>
              </a:rPr>
              <a:t>www.developer.com</a:t>
            </a:r>
            <a:endParaRPr lang="en-US" sz="3200" dirty="0" smtClean="0"/>
          </a:p>
          <a:p>
            <a:pPr lvl="1">
              <a:buFont typeface="Wingdings" pitchFamily="2" charset="2"/>
              <a:buChar char="ü"/>
            </a:pPr>
            <a:r>
              <a:rPr lang="en-US" sz="2800" b="1" dirty="0" smtClean="0"/>
              <a:t>Required Software : JDK, Android Studio Manager, SDK, </a:t>
            </a:r>
            <a:r>
              <a:rPr lang="en-US" sz="2800" b="1" dirty="0" err="1" smtClean="0"/>
              <a:t>Netbeans</a:t>
            </a:r>
            <a:endParaRPr lang="en-US" sz="2800" b="1" dirty="0" smtClean="0"/>
          </a:p>
          <a:p>
            <a:pPr lvl="1">
              <a:buFont typeface="Wingdings" pitchFamily="2" charset="2"/>
              <a:buChar char="ü"/>
            </a:pPr>
            <a:r>
              <a:rPr lang="en-US" sz="3200" b="1" dirty="0" smtClean="0"/>
              <a:t>For Create Custom Background –Software : adobe </a:t>
            </a:r>
            <a:r>
              <a:rPr lang="en-US" sz="3200" b="1" dirty="0" err="1" smtClean="0"/>
              <a:t>xd</a:t>
            </a:r>
            <a:r>
              <a:rPr lang="en-US" sz="3200" b="1" dirty="0" smtClean="0"/>
              <a:t>.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/>
            </a:r>
            <a:br>
              <a:rPr lang="en-US" sz="3600" b="1" dirty="0"/>
            </a:br>
            <a:endParaRPr lang="en-US" sz="3600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Android Reference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932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Features of  Android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" y="2000250"/>
            <a:ext cx="9143999" cy="3143250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Phone call service.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Message services.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Screen Capture.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Multiple language supports.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Multitasking.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Supports Wireless communication-&gt; Wi-Fi, Blutooth,3G,4G etc.</a:t>
            </a:r>
          </a:p>
        </p:txBody>
      </p:sp>
    </p:spTree>
    <p:extLst>
      <p:ext uri="{BB962C8B-B14F-4D97-AF65-F5344CB8AC3E}">
        <p14:creationId xmlns:p14="http://schemas.microsoft.com/office/powerpoint/2010/main" val="154545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220200" cy="5200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220200" cy="5200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77" y="0"/>
            <a:ext cx="9240577" cy="5200650"/>
          </a:xfrm>
          <a:prstGeom prst="ellipse">
            <a:avLst/>
          </a:prstGeom>
          <a:ln w="190500" cap="rnd">
            <a:solidFill>
              <a:schemeClr val="bg2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2629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Version of Android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" y="2000250"/>
            <a:ext cx="9143999" cy="3143250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2672" b="-1"/>
          <a:stretch/>
        </p:blipFill>
        <p:spPr>
          <a:xfrm>
            <a:off x="0" y="1962150"/>
            <a:ext cx="9144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4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1113</TotalTime>
  <Words>858</Words>
  <Application>Microsoft Office PowerPoint</Application>
  <PresentationFormat>On-screen Show (16:9)</PresentationFormat>
  <Paragraphs>307</Paragraphs>
  <Slides>80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Algerian</vt:lpstr>
      <vt:lpstr>Calibri</vt:lpstr>
      <vt:lpstr>Candara</vt:lpstr>
      <vt:lpstr>Symbol</vt:lpstr>
      <vt:lpstr>Times New Roman</vt:lpstr>
      <vt:lpstr>Wingdings</vt:lpstr>
      <vt:lpstr>Waveform</vt:lpstr>
      <vt:lpstr>PowerPoint Presentation</vt:lpstr>
      <vt:lpstr>Android Programs</vt:lpstr>
      <vt:lpstr>Android Attribute</vt:lpstr>
      <vt:lpstr>Android Tricks</vt:lpstr>
      <vt:lpstr>Android Course Plan</vt:lpstr>
      <vt:lpstr>Known of Android</vt:lpstr>
      <vt:lpstr>History of Android</vt:lpstr>
      <vt:lpstr>Features of  Android</vt:lpstr>
      <vt:lpstr>Version of Android</vt:lpstr>
      <vt:lpstr>Android View &amp; ViewGroup</vt:lpstr>
      <vt:lpstr>Android Fundamentals</vt:lpstr>
      <vt:lpstr>Hint’s Part Two</vt:lpstr>
      <vt:lpstr>Android Programs</vt:lpstr>
      <vt:lpstr>View</vt:lpstr>
      <vt:lpstr>Text View</vt:lpstr>
      <vt:lpstr>Button &amp; Image with Button</vt:lpstr>
      <vt:lpstr>Image Button</vt:lpstr>
      <vt:lpstr>Scroll View</vt:lpstr>
      <vt:lpstr>Edit Text</vt:lpstr>
      <vt:lpstr>Image View</vt:lpstr>
      <vt:lpstr>Toast</vt:lpstr>
      <vt:lpstr>Custom Toast</vt:lpstr>
      <vt:lpstr>Check Box</vt:lpstr>
      <vt:lpstr>Radio Button</vt:lpstr>
      <vt:lpstr>Ratting Bar</vt:lpstr>
      <vt:lpstr>Seek Bar</vt:lpstr>
      <vt:lpstr>Switch</vt:lpstr>
      <vt:lpstr>Web View</vt:lpstr>
      <vt:lpstr>Auto Link</vt:lpstr>
      <vt:lpstr>Date Picker</vt:lpstr>
      <vt:lpstr>Date Picker Dialog</vt:lpstr>
      <vt:lpstr>Time Picker</vt:lpstr>
      <vt:lpstr>Time Picker Dialog</vt:lpstr>
      <vt:lpstr>Android Clock</vt:lpstr>
      <vt:lpstr>Layout weight &amp; Weight sum</vt:lpstr>
      <vt:lpstr>Zoom Controllers</vt:lpstr>
      <vt:lpstr>Video View</vt:lpstr>
      <vt:lpstr>Android Programs</vt:lpstr>
      <vt:lpstr>Hint’s Part-3</vt:lpstr>
      <vt:lpstr>Activity Life Cycle</vt:lpstr>
      <vt:lpstr>Alert Dialog</vt:lpstr>
      <vt:lpstr>Intent</vt:lpstr>
      <vt:lpstr>Country Profile Project</vt:lpstr>
      <vt:lpstr>Android Programs</vt:lpstr>
      <vt:lpstr>Hint’s Part-4</vt:lpstr>
      <vt:lpstr>Adapter</vt:lpstr>
      <vt:lpstr>List View With array adapter</vt:lpstr>
      <vt:lpstr>List View with Custom adapter</vt:lpstr>
      <vt:lpstr>Recycler View</vt:lpstr>
      <vt:lpstr>Search View</vt:lpstr>
      <vt:lpstr>Grid View with custom adapter</vt:lpstr>
      <vt:lpstr>Option Menu</vt:lpstr>
      <vt:lpstr>Spinner</vt:lpstr>
      <vt:lpstr>Progress Bar</vt:lpstr>
      <vt:lpstr>Splash Screen</vt:lpstr>
      <vt:lpstr>Media Player</vt:lpstr>
      <vt:lpstr>Auto Complete Text View</vt:lpstr>
      <vt:lpstr>Expandable List View</vt:lpstr>
      <vt:lpstr>Fragment</vt:lpstr>
      <vt:lpstr>Android Programs</vt:lpstr>
      <vt:lpstr>Hint’s Part-5</vt:lpstr>
      <vt:lpstr>Relative Layout</vt:lpstr>
      <vt:lpstr>Table Layout</vt:lpstr>
      <vt:lpstr>Frame Layout</vt:lpstr>
      <vt:lpstr>Android Programs</vt:lpstr>
      <vt:lpstr>Hint’s Part-6</vt:lpstr>
      <vt:lpstr>Set Logo &amp; back Button on Action bar</vt:lpstr>
      <vt:lpstr>Applying Style</vt:lpstr>
      <vt:lpstr>HTML Content</vt:lpstr>
      <vt:lpstr>Card View</vt:lpstr>
      <vt:lpstr>Navigation View</vt:lpstr>
      <vt:lpstr>Tab Layout &amp; View Pager</vt:lpstr>
      <vt:lpstr>Custom Background</vt:lpstr>
      <vt:lpstr>Action Bar Color</vt:lpstr>
      <vt:lpstr>Android Programs</vt:lpstr>
      <vt:lpstr>Shared Preference</vt:lpstr>
      <vt:lpstr>File Database</vt:lpstr>
      <vt:lpstr>SQLite Database</vt:lpstr>
      <vt:lpstr>Android 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RAHATUL ISLAM</dc:creator>
  <cp:lastModifiedBy>MD RAHATUL RABBI</cp:lastModifiedBy>
  <cp:revision>64</cp:revision>
  <dcterms:created xsi:type="dcterms:W3CDTF">2020-10-13T05:07:22Z</dcterms:created>
  <dcterms:modified xsi:type="dcterms:W3CDTF">2024-01-05T14:19:53Z</dcterms:modified>
</cp:coreProperties>
</file>